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27"/>
  </p:notesMasterIdLst>
  <p:sldIdLst>
    <p:sldId id="256" r:id="rId2"/>
    <p:sldId id="280" r:id="rId3"/>
    <p:sldId id="257" r:id="rId4"/>
    <p:sldId id="275" r:id="rId5"/>
    <p:sldId id="276" r:id="rId6"/>
    <p:sldId id="277" r:id="rId7"/>
    <p:sldId id="258" r:id="rId8"/>
    <p:sldId id="259" r:id="rId9"/>
    <p:sldId id="263" r:id="rId10"/>
    <p:sldId id="262" r:id="rId11"/>
    <p:sldId id="278" r:id="rId12"/>
    <p:sldId id="264" r:id="rId13"/>
    <p:sldId id="265" r:id="rId14"/>
    <p:sldId id="266" r:id="rId15"/>
    <p:sldId id="267" r:id="rId16"/>
    <p:sldId id="260" r:id="rId17"/>
    <p:sldId id="261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8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11.xml"/><Relationship Id="rId5" Type="http://schemas.openxmlformats.org/officeDocument/2006/relationships/slide" Target="../slides/slide9.xml"/><Relationship Id="rId4" Type="http://schemas.openxmlformats.org/officeDocument/2006/relationships/slide" Target="../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497BD-AAA8-482F-A59D-F64CC1C4AE3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30217C-6F56-4B38-8A16-4D0089E311D9}">
      <dgm:prSet phldrT="[文本]"/>
      <dgm:spPr/>
      <dgm:t>
        <a:bodyPr/>
        <a:lstStyle/>
        <a:p>
          <a:pPr algn="ctr"/>
          <a:r>
            <a:rPr lang="zh-CN" altLang="en-US" dirty="0"/>
            <a:t>课题背景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EAB4E97B-30C4-44FF-B1F4-BD9A3E5BBC74}" type="parTrans" cxnId="{910B2CCF-AB8D-4600-A302-7396A0A9604C}">
      <dgm:prSet/>
      <dgm:spPr/>
      <dgm:t>
        <a:bodyPr/>
        <a:lstStyle/>
        <a:p>
          <a:endParaRPr lang="zh-CN" altLang="en-US"/>
        </a:p>
      </dgm:t>
    </dgm:pt>
    <dgm:pt modelId="{00FC7327-7A1E-4214-821C-C45616A5111F}" type="sibTrans" cxnId="{910B2CCF-AB8D-4600-A302-7396A0A9604C}">
      <dgm:prSet/>
      <dgm:spPr/>
      <dgm:t>
        <a:bodyPr/>
        <a:lstStyle/>
        <a:p>
          <a:endParaRPr lang="zh-CN" altLang="en-US"/>
        </a:p>
      </dgm:t>
    </dgm:pt>
    <dgm:pt modelId="{E3448761-56A1-42BE-80F8-81D0601BDD24}">
      <dgm:prSet phldrT="[文本]"/>
      <dgm:spPr/>
      <dgm:t>
        <a:bodyPr/>
        <a:lstStyle/>
        <a:p>
          <a:pPr algn="ctr"/>
          <a:r>
            <a:rPr lang="zh-CN" altLang="en-US" dirty="0"/>
            <a:t>系统亮点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3637BEAA-5364-41C2-8E24-CF33D408F5D0}" type="parTrans" cxnId="{8C996142-0DA9-4EEE-897D-00C101267EE6}">
      <dgm:prSet/>
      <dgm:spPr/>
      <dgm:t>
        <a:bodyPr/>
        <a:lstStyle/>
        <a:p>
          <a:endParaRPr lang="zh-CN" altLang="en-US"/>
        </a:p>
      </dgm:t>
    </dgm:pt>
    <dgm:pt modelId="{5AA8D87D-CE84-4E56-AFEB-1B8A3FCD97EC}" type="sibTrans" cxnId="{8C996142-0DA9-4EEE-897D-00C101267EE6}">
      <dgm:prSet/>
      <dgm:spPr/>
      <dgm:t>
        <a:bodyPr/>
        <a:lstStyle/>
        <a:p>
          <a:endParaRPr lang="zh-CN" altLang="en-US"/>
        </a:p>
      </dgm:t>
    </dgm:pt>
    <dgm:pt modelId="{369CCE77-B91B-4779-AC48-72DE10D4439A}">
      <dgm:prSet phldrT="[文本]"/>
      <dgm:spPr/>
      <dgm:t>
        <a:bodyPr/>
        <a:lstStyle/>
        <a:p>
          <a:pPr algn="ctr"/>
          <a:r>
            <a:rPr lang="zh-CN" altLang="en-US" dirty="0"/>
            <a:t>技术简介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46D617FC-0158-4BC7-BD69-2E44F30828FD}" type="parTrans" cxnId="{D6312419-5B09-4CB9-8D11-BBDDF72B0361}">
      <dgm:prSet/>
      <dgm:spPr/>
      <dgm:t>
        <a:bodyPr/>
        <a:lstStyle/>
        <a:p>
          <a:endParaRPr lang="zh-CN" altLang="en-US"/>
        </a:p>
      </dgm:t>
    </dgm:pt>
    <dgm:pt modelId="{3F4A9349-82C6-4A95-A336-ED96A8917AC2}" type="sibTrans" cxnId="{D6312419-5B09-4CB9-8D11-BBDDF72B0361}">
      <dgm:prSet/>
      <dgm:spPr/>
      <dgm:t>
        <a:bodyPr/>
        <a:lstStyle/>
        <a:p>
          <a:endParaRPr lang="zh-CN" altLang="en-US"/>
        </a:p>
      </dgm:t>
    </dgm:pt>
    <dgm:pt modelId="{453720D0-40BD-4A50-981E-7236764420B9}">
      <dgm:prSet phldrT="[文本]"/>
      <dgm:spPr/>
      <dgm:t>
        <a:bodyPr/>
        <a:lstStyle/>
        <a:p>
          <a:pPr algn="ctr"/>
          <a:r>
            <a:rPr lang="zh-CN" altLang="en-US" dirty="0"/>
            <a:t>功能模块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44B950DD-15E6-477C-B24C-EADB7FC01148}" type="parTrans" cxnId="{1EC7DE81-B30E-42F0-8489-AB5EFFA2FB7B}">
      <dgm:prSet/>
      <dgm:spPr/>
      <dgm:t>
        <a:bodyPr/>
        <a:lstStyle/>
        <a:p>
          <a:endParaRPr lang="zh-CN" altLang="en-US"/>
        </a:p>
      </dgm:t>
    </dgm:pt>
    <dgm:pt modelId="{7FDD9E25-BCA4-4832-A3AD-0029898DA4DF}" type="sibTrans" cxnId="{1EC7DE81-B30E-42F0-8489-AB5EFFA2FB7B}">
      <dgm:prSet/>
      <dgm:spPr/>
      <dgm:t>
        <a:bodyPr/>
        <a:lstStyle/>
        <a:p>
          <a:endParaRPr lang="zh-CN" altLang="en-US"/>
        </a:p>
      </dgm:t>
    </dgm:pt>
    <dgm:pt modelId="{DFBB92F5-AD83-45DA-BCCA-A9C5A21107CE}">
      <dgm:prSet phldrT="[文本]"/>
      <dgm:spPr/>
      <dgm:t>
        <a:bodyPr/>
        <a:lstStyle/>
        <a:p>
          <a:pPr algn="ctr"/>
          <a:r>
            <a:rPr lang="zh-CN" altLang="en-US" dirty="0"/>
            <a:t>数据库设计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577BFEBC-6C34-4D77-8E47-CE3709AA67D2}" type="parTrans" cxnId="{526851D9-5A39-4EE0-95DE-967087E5AC12}">
      <dgm:prSet/>
      <dgm:spPr/>
      <dgm:t>
        <a:bodyPr/>
        <a:lstStyle/>
        <a:p>
          <a:endParaRPr lang="zh-CN" altLang="en-US"/>
        </a:p>
      </dgm:t>
    </dgm:pt>
    <dgm:pt modelId="{8C78C5B6-5A87-4864-90A8-7C41FAA29C3C}" type="sibTrans" cxnId="{526851D9-5A39-4EE0-95DE-967087E5AC12}">
      <dgm:prSet/>
      <dgm:spPr/>
      <dgm:t>
        <a:bodyPr/>
        <a:lstStyle/>
        <a:p>
          <a:endParaRPr lang="zh-CN" altLang="en-US"/>
        </a:p>
      </dgm:t>
    </dgm:pt>
    <dgm:pt modelId="{1C70ACB0-5275-4B22-9BF7-7C77E6621AB5}">
      <dgm:prSet phldrT="[文本]"/>
      <dgm:spPr/>
      <dgm:t>
        <a:bodyPr/>
        <a:lstStyle/>
        <a:p>
          <a:pPr algn="ctr"/>
          <a:r>
            <a:rPr lang="zh-CN" altLang="en-US" dirty="0"/>
            <a:t>案例测试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A8068249-8196-4192-980C-9DC805136A94}" type="parTrans" cxnId="{2BB7B3AB-F031-4BE8-A716-B5E30B64DF5F}">
      <dgm:prSet/>
      <dgm:spPr/>
      <dgm:t>
        <a:bodyPr/>
        <a:lstStyle/>
        <a:p>
          <a:endParaRPr lang="zh-CN" altLang="en-US"/>
        </a:p>
      </dgm:t>
    </dgm:pt>
    <dgm:pt modelId="{0066E56C-916D-4BAE-8617-F112210106A1}" type="sibTrans" cxnId="{2BB7B3AB-F031-4BE8-A716-B5E30B64DF5F}">
      <dgm:prSet/>
      <dgm:spPr/>
      <dgm:t>
        <a:bodyPr/>
        <a:lstStyle/>
        <a:p>
          <a:endParaRPr lang="zh-CN" altLang="en-US"/>
        </a:p>
      </dgm:t>
    </dgm:pt>
    <dgm:pt modelId="{CFE43212-1970-4224-A5B4-0015DF100192}" type="pres">
      <dgm:prSet presAssocID="{47C497BD-AAA8-482F-A59D-F64CC1C4AE33}" presName="Name0" presStyleCnt="0">
        <dgm:presLayoutVars>
          <dgm:chMax val="7"/>
          <dgm:chPref val="7"/>
          <dgm:dir/>
        </dgm:presLayoutVars>
      </dgm:prSet>
      <dgm:spPr/>
    </dgm:pt>
    <dgm:pt modelId="{BF631C09-FC65-4B47-816F-657B0E56C91F}" type="pres">
      <dgm:prSet presAssocID="{47C497BD-AAA8-482F-A59D-F64CC1C4AE33}" presName="Name1" presStyleCnt="0"/>
      <dgm:spPr/>
    </dgm:pt>
    <dgm:pt modelId="{F1F00EE1-01C9-483B-89E3-709BEEF08BB3}" type="pres">
      <dgm:prSet presAssocID="{47C497BD-AAA8-482F-A59D-F64CC1C4AE33}" presName="cycle" presStyleCnt="0"/>
      <dgm:spPr/>
    </dgm:pt>
    <dgm:pt modelId="{2E526D59-5860-4252-BFB4-F16632EB2035}" type="pres">
      <dgm:prSet presAssocID="{47C497BD-AAA8-482F-A59D-F64CC1C4AE33}" presName="srcNode" presStyleLbl="node1" presStyleIdx="0" presStyleCnt="6"/>
      <dgm:spPr/>
    </dgm:pt>
    <dgm:pt modelId="{0ABA0B9A-AB90-4815-A759-C62B45392E48}" type="pres">
      <dgm:prSet presAssocID="{47C497BD-AAA8-482F-A59D-F64CC1C4AE33}" presName="conn" presStyleLbl="parChTrans1D2" presStyleIdx="0" presStyleCnt="1"/>
      <dgm:spPr/>
    </dgm:pt>
    <dgm:pt modelId="{6867CA15-52ED-4B45-9062-29199C8F46BB}" type="pres">
      <dgm:prSet presAssocID="{47C497BD-AAA8-482F-A59D-F64CC1C4AE33}" presName="extraNode" presStyleLbl="node1" presStyleIdx="0" presStyleCnt="6"/>
      <dgm:spPr/>
    </dgm:pt>
    <dgm:pt modelId="{3833A18A-1664-4A1A-B8E4-B128D7978DD7}" type="pres">
      <dgm:prSet presAssocID="{47C497BD-AAA8-482F-A59D-F64CC1C4AE33}" presName="dstNode" presStyleLbl="node1" presStyleIdx="0" presStyleCnt="6"/>
      <dgm:spPr/>
    </dgm:pt>
    <dgm:pt modelId="{B9F74791-5886-463B-A9FC-93425FAE34EA}" type="pres">
      <dgm:prSet presAssocID="{D730217C-6F56-4B38-8A16-4D0089E311D9}" presName="text_1" presStyleLbl="node1" presStyleIdx="0" presStyleCnt="6">
        <dgm:presLayoutVars>
          <dgm:bulletEnabled val="1"/>
        </dgm:presLayoutVars>
      </dgm:prSet>
      <dgm:spPr/>
    </dgm:pt>
    <dgm:pt modelId="{2490C462-C3E8-4A9B-8DE3-425BB4F315AD}" type="pres">
      <dgm:prSet presAssocID="{D730217C-6F56-4B38-8A16-4D0089E311D9}" presName="accent_1" presStyleCnt="0"/>
      <dgm:spPr/>
    </dgm:pt>
    <dgm:pt modelId="{6455FB14-B548-401D-B48D-9D78BE85D74B}" type="pres">
      <dgm:prSet presAssocID="{D730217C-6F56-4B38-8A16-4D0089E311D9}" presName="accentRepeatNode" presStyleLbl="solidFgAcc1" presStyleIdx="0" presStyleCnt="6"/>
      <dgm:spPr/>
    </dgm:pt>
    <dgm:pt modelId="{B96DAA2D-C5C4-4910-9C3F-77609BE3E8C3}" type="pres">
      <dgm:prSet presAssocID="{E3448761-56A1-42BE-80F8-81D0601BDD24}" presName="text_2" presStyleLbl="node1" presStyleIdx="1" presStyleCnt="6">
        <dgm:presLayoutVars>
          <dgm:bulletEnabled val="1"/>
        </dgm:presLayoutVars>
      </dgm:prSet>
      <dgm:spPr/>
    </dgm:pt>
    <dgm:pt modelId="{F00CD511-6DD1-4A54-AC15-A3A951365F22}" type="pres">
      <dgm:prSet presAssocID="{E3448761-56A1-42BE-80F8-81D0601BDD24}" presName="accent_2" presStyleCnt="0"/>
      <dgm:spPr/>
    </dgm:pt>
    <dgm:pt modelId="{7E79E15C-C005-4B84-9066-5AAAE3727196}" type="pres">
      <dgm:prSet presAssocID="{E3448761-56A1-42BE-80F8-81D0601BDD24}" presName="accentRepeatNode" presStyleLbl="solidFgAcc1" presStyleIdx="1" presStyleCnt="6"/>
      <dgm:spPr/>
    </dgm:pt>
    <dgm:pt modelId="{9B8F85B9-37E5-4C90-8CA1-5E4E28DD8EF5}" type="pres">
      <dgm:prSet presAssocID="{369CCE77-B91B-4779-AC48-72DE10D4439A}" presName="text_3" presStyleLbl="node1" presStyleIdx="2" presStyleCnt="6">
        <dgm:presLayoutVars>
          <dgm:bulletEnabled val="1"/>
        </dgm:presLayoutVars>
      </dgm:prSet>
      <dgm:spPr/>
    </dgm:pt>
    <dgm:pt modelId="{7CEBE0C6-5FCF-4636-815D-99396671D61D}" type="pres">
      <dgm:prSet presAssocID="{369CCE77-B91B-4779-AC48-72DE10D4439A}" presName="accent_3" presStyleCnt="0"/>
      <dgm:spPr/>
    </dgm:pt>
    <dgm:pt modelId="{880267FC-1A35-4B46-96F5-58FCC58B96FF}" type="pres">
      <dgm:prSet presAssocID="{369CCE77-B91B-4779-AC48-72DE10D4439A}" presName="accentRepeatNode" presStyleLbl="solidFgAcc1" presStyleIdx="2" presStyleCnt="6"/>
      <dgm:spPr/>
    </dgm:pt>
    <dgm:pt modelId="{B6CA0B2A-748C-43BD-AFF2-C9A5CBD50047}" type="pres">
      <dgm:prSet presAssocID="{453720D0-40BD-4A50-981E-7236764420B9}" presName="text_4" presStyleLbl="node1" presStyleIdx="3" presStyleCnt="6">
        <dgm:presLayoutVars>
          <dgm:bulletEnabled val="1"/>
        </dgm:presLayoutVars>
      </dgm:prSet>
      <dgm:spPr/>
    </dgm:pt>
    <dgm:pt modelId="{FE6A7BC3-0AD6-4413-A96B-FDE30BBF36CF}" type="pres">
      <dgm:prSet presAssocID="{453720D0-40BD-4A50-981E-7236764420B9}" presName="accent_4" presStyleCnt="0"/>
      <dgm:spPr/>
    </dgm:pt>
    <dgm:pt modelId="{3A2A455F-92BA-4A38-B98F-EF2C3FB2D42A}" type="pres">
      <dgm:prSet presAssocID="{453720D0-40BD-4A50-981E-7236764420B9}" presName="accentRepeatNode" presStyleLbl="solidFgAcc1" presStyleIdx="3" presStyleCnt="6"/>
      <dgm:spPr/>
    </dgm:pt>
    <dgm:pt modelId="{EACDA0F1-958B-4B40-B154-C53EE201476A}" type="pres">
      <dgm:prSet presAssocID="{DFBB92F5-AD83-45DA-BCCA-A9C5A21107CE}" presName="text_5" presStyleLbl="node1" presStyleIdx="4" presStyleCnt="6">
        <dgm:presLayoutVars>
          <dgm:bulletEnabled val="1"/>
        </dgm:presLayoutVars>
      </dgm:prSet>
      <dgm:spPr/>
    </dgm:pt>
    <dgm:pt modelId="{E14DE148-66E4-4A6A-9F55-EA84126507F2}" type="pres">
      <dgm:prSet presAssocID="{DFBB92F5-AD83-45DA-BCCA-A9C5A21107CE}" presName="accent_5" presStyleCnt="0"/>
      <dgm:spPr/>
    </dgm:pt>
    <dgm:pt modelId="{27C5F1EF-8454-410D-908B-8DA6D0760AC8}" type="pres">
      <dgm:prSet presAssocID="{DFBB92F5-AD83-45DA-BCCA-A9C5A21107CE}" presName="accentRepeatNode" presStyleLbl="solidFgAcc1" presStyleIdx="4" presStyleCnt="6"/>
      <dgm:spPr/>
    </dgm:pt>
    <dgm:pt modelId="{3B5EA159-EE14-4AAD-B0B1-617E4E15FDE4}" type="pres">
      <dgm:prSet presAssocID="{1C70ACB0-5275-4B22-9BF7-7C77E6621AB5}" presName="text_6" presStyleLbl="node1" presStyleIdx="5" presStyleCnt="6">
        <dgm:presLayoutVars>
          <dgm:bulletEnabled val="1"/>
        </dgm:presLayoutVars>
      </dgm:prSet>
      <dgm:spPr/>
    </dgm:pt>
    <dgm:pt modelId="{0F411BA3-6945-48F8-A14F-9B08D929122E}" type="pres">
      <dgm:prSet presAssocID="{1C70ACB0-5275-4B22-9BF7-7C77E6621AB5}" presName="accent_6" presStyleCnt="0"/>
      <dgm:spPr/>
    </dgm:pt>
    <dgm:pt modelId="{89979C85-DE24-449B-8DDF-23EC72F2A054}" type="pres">
      <dgm:prSet presAssocID="{1C70ACB0-5275-4B22-9BF7-7C77E6621AB5}" presName="accentRepeatNode" presStyleLbl="solidFgAcc1" presStyleIdx="5" presStyleCnt="6"/>
      <dgm:spPr/>
    </dgm:pt>
  </dgm:ptLst>
  <dgm:cxnLst>
    <dgm:cxn modelId="{56934414-A945-4AA7-A87D-0176447E9492}" type="presOf" srcId="{1C70ACB0-5275-4B22-9BF7-7C77E6621AB5}" destId="{3B5EA159-EE14-4AAD-B0B1-617E4E15FDE4}" srcOrd="0" destOrd="0" presId="urn:microsoft.com/office/officeart/2008/layout/VerticalCurvedList"/>
    <dgm:cxn modelId="{D6312419-5B09-4CB9-8D11-BBDDF72B0361}" srcId="{47C497BD-AAA8-482F-A59D-F64CC1C4AE33}" destId="{369CCE77-B91B-4779-AC48-72DE10D4439A}" srcOrd="2" destOrd="0" parTransId="{46D617FC-0158-4BC7-BD69-2E44F30828FD}" sibTransId="{3F4A9349-82C6-4A95-A336-ED96A8917AC2}"/>
    <dgm:cxn modelId="{831C8B23-85D7-44E8-AD1E-E2FBDAF52D0C}" type="presOf" srcId="{47C497BD-AAA8-482F-A59D-F64CC1C4AE33}" destId="{CFE43212-1970-4224-A5B4-0015DF100192}" srcOrd="0" destOrd="0" presId="urn:microsoft.com/office/officeart/2008/layout/VerticalCurvedList"/>
    <dgm:cxn modelId="{8C996142-0DA9-4EEE-897D-00C101267EE6}" srcId="{47C497BD-AAA8-482F-A59D-F64CC1C4AE33}" destId="{E3448761-56A1-42BE-80F8-81D0601BDD24}" srcOrd="1" destOrd="0" parTransId="{3637BEAA-5364-41C2-8E24-CF33D408F5D0}" sibTransId="{5AA8D87D-CE84-4E56-AFEB-1B8A3FCD97EC}"/>
    <dgm:cxn modelId="{3832C462-7F83-49DB-9754-2752098736F1}" type="presOf" srcId="{00FC7327-7A1E-4214-821C-C45616A5111F}" destId="{0ABA0B9A-AB90-4815-A759-C62B45392E48}" srcOrd="0" destOrd="0" presId="urn:microsoft.com/office/officeart/2008/layout/VerticalCurvedList"/>
    <dgm:cxn modelId="{3C91484E-D241-4D97-AD73-320E7CB6F51B}" type="presOf" srcId="{369CCE77-B91B-4779-AC48-72DE10D4439A}" destId="{9B8F85B9-37E5-4C90-8CA1-5E4E28DD8EF5}" srcOrd="0" destOrd="0" presId="urn:microsoft.com/office/officeart/2008/layout/VerticalCurvedList"/>
    <dgm:cxn modelId="{1EC7DE81-B30E-42F0-8489-AB5EFFA2FB7B}" srcId="{47C497BD-AAA8-482F-A59D-F64CC1C4AE33}" destId="{453720D0-40BD-4A50-981E-7236764420B9}" srcOrd="3" destOrd="0" parTransId="{44B950DD-15E6-477C-B24C-EADB7FC01148}" sibTransId="{7FDD9E25-BCA4-4832-A3AD-0029898DA4DF}"/>
    <dgm:cxn modelId="{A2FD9A8A-4763-4DB2-B3F3-691C915F5774}" type="presOf" srcId="{453720D0-40BD-4A50-981E-7236764420B9}" destId="{B6CA0B2A-748C-43BD-AFF2-C9A5CBD50047}" srcOrd="0" destOrd="0" presId="urn:microsoft.com/office/officeart/2008/layout/VerticalCurvedList"/>
    <dgm:cxn modelId="{A62C459B-603A-4FBB-95B7-819C3A238069}" type="presOf" srcId="{E3448761-56A1-42BE-80F8-81D0601BDD24}" destId="{B96DAA2D-C5C4-4910-9C3F-77609BE3E8C3}" srcOrd="0" destOrd="0" presId="urn:microsoft.com/office/officeart/2008/layout/VerticalCurvedList"/>
    <dgm:cxn modelId="{2BB7B3AB-F031-4BE8-A716-B5E30B64DF5F}" srcId="{47C497BD-AAA8-482F-A59D-F64CC1C4AE33}" destId="{1C70ACB0-5275-4B22-9BF7-7C77E6621AB5}" srcOrd="5" destOrd="0" parTransId="{A8068249-8196-4192-980C-9DC805136A94}" sibTransId="{0066E56C-916D-4BAE-8617-F112210106A1}"/>
    <dgm:cxn modelId="{9383B3CC-2E28-499B-AA44-9B5D9AFFF3ED}" type="presOf" srcId="{DFBB92F5-AD83-45DA-BCCA-A9C5A21107CE}" destId="{EACDA0F1-958B-4B40-B154-C53EE201476A}" srcOrd="0" destOrd="0" presId="urn:microsoft.com/office/officeart/2008/layout/VerticalCurvedList"/>
    <dgm:cxn modelId="{910B2CCF-AB8D-4600-A302-7396A0A9604C}" srcId="{47C497BD-AAA8-482F-A59D-F64CC1C4AE33}" destId="{D730217C-6F56-4B38-8A16-4D0089E311D9}" srcOrd="0" destOrd="0" parTransId="{EAB4E97B-30C4-44FF-B1F4-BD9A3E5BBC74}" sibTransId="{00FC7327-7A1E-4214-821C-C45616A5111F}"/>
    <dgm:cxn modelId="{526851D9-5A39-4EE0-95DE-967087E5AC12}" srcId="{47C497BD-AAA8-482F-A59D-F64CC1C4AE33}" destId="{DFBB92F5-AD83-45DA-BCCA-A9C5A21107CE}" srcOrd="4" destOrd="0" parTransId="{577BFEBC-6C34-4D77-8E47-CE3709AA67D2}" sibTransId="{8C78C5B6-5A87-4864-90A8-7C41FAA29C3C}"/>
    <dgm:cxn modelId="{F49EE5FE-397E-4759-BB7C-E49A797BEC5E}" type="presOf" srcId="{D730217C-6F56-4B38-8A16-4D0089E311D9}" destId="{B9F74791-5886-463B-A9FC-93425FAE34EA}" srcOrd="0" destOrd="0" presId="urn:microsoft.com/office/officeart/2008/layout/VerticalCurvedList"/>
    <dgm:cxn modelId="{6833B52C-2724-471C-9F24-6C7907120E7E}" type="presParOf" srcId="{CFE43212-1970-4224-A5B4-0015DF100192}" destId="{BF631C09-FC65-4B47-816F-657B0E56C91F}" srcOrd="0" destOrd="0" presId="urn:microsoft.com/office/officeart/2008/layout/VerticalCurvedList"/>
    <dgm:cxn modelId="{CB1BF40C-9230-4D94-9C9D-88080838C78F}" type="presParOf" srcId="{BF631C09-FC65-4B47-816F-657B0E56C91F}" destId="{F1F00EE1-01C9-483B-89E3-709BEEF08BB3}" srcOrd="0" destOrd="0" presId="urn:microsoft.com/office/officeart/2008/layout/VerticalCurvedList"/>
    <dgm:cxn modelId="{D425E826-8AF5-4B20-B94C-5F85B7C02DAA}" type="presParOf" srcId="{F1F00EE1-01C9-483B-89E3-709BEEF08BB3}" destId="{2E526D59-5860-4252-BFB4-F16632EB2035}" srcOrd="0" destOrd="0" presId="urn:microsoft.com/office/officeart/2008/layout/VerticalCurvedList"/>
    <dgm:cxn modelId="{52A2445E-2805-4F6A-9181-D719BB518125}" type="presParOf" srcId="{F1F00EE1-01C9-483B-89E3-709BEEF08BB3}" destId="{0ABA0B9A-AB90-4815-A759-C62B45392E48}" srcOrd="1" destOrd="0" presId="urn:microsoft.com/office/officeart/2008/layout/VerticalCurvedList"/>
    <dgm:cxn modelId="{650E392C-7FCC-4F93-8B46-DA0C3C0369C7}" type="presParOf" srcId="{F1F00EE1-01C9-483B-89E3-709BEEF08BB3}" destId="{6867CA15-52ED-4B45-9062-29199C8F46BB}" srcOrd="2" destOrd="0" presId="urn:microsoft.com/office/officeart/2008/layout/VerticalCurvedList"/>
    <dgm:cxn modelId="{07164336-EBBC-48E1-A463-083C51615837}" type="presParOf" srcId="{F1F00EE1-01C9-483B-89E3-709BEEF08BB3}" destId="{3833A18A-1664-4A1A-B8E4-B128D7978DD7}" srcOrd="3" destOrd="0" presId="urn:microsoft.com/office/officeart/2008/layout/VerticalCurvedList"/>
    <dgm:cxn modelId="{29F858D3-36AA-4B46-96AD-E71AF8215795}" type="presParOf" srcId="{BF631C09-FC65-4B47-816F-657B0E56C91F}" destId="{B9F74791-5886-463B-A9FC-93425FAE34EA}" srcOrd="1" destOrd="0" presId="urn:microsoft.com/office/officeart/2008/layout/VerticalCurvedList"/>
    <dgm:cxn modelId="{E0EBCC44-204C-45CB-BC5E-C9EE6891F60D}" type="presParOf" srcId="{BF631C09-FC65-4B47-816F-657B0E56C91F}" destId="{2490C462-C3E8-4A9B-8DE3-425BB4F315AD}" srcOrd="2" destOrd="0" presId="urn:microsoft.com/office/officeart/2008/layout/VerticalCurvedList"/>
    <dgm:cxn modelId="{3786C368-7143-4678-A85D-0C0C18FA152C}" type="presParOf" srcId="{2490C462-C3E8-4A9B-8DE3-425BB4F315AD}" destId="{6455FB14-B548-401D-B48D-9D78BE85D74B}" srcOrd="0" destOrd="0" presId="urn:microsoft.com/office/officeart/2008/layout/VerticalCurvedList"/>
    <dgm:cxn modelId="{F723847B-7932-4C51-BAF3-EA525AD875A2}" type="presParOf" srcId="{BF631C09-FC65-4B47-816F-657B0E56C91F}" destId="{B96DAA2D-C5C4-4910-9C3F-77609BE3E8C3}" srcOrd="3" destOrd="0" presId="urn:microsoft.com/office/officeart/2008/layout/VerticalCurvedList"/>
    <dgm:cxn modelId="{A58B23CB-23AC-417D-B06E-32CF7F45A4F2}" type="presParOf" srcId="{BF631C09-FC65-4B47-816F-657B0E56C91F}" destId="{F00CD511-6DD1-4A54-AC15-A3A951365F22}" srcOrd="4" destOrd="0" presId="urn:microsoft.com/office/officeart/2008/layout/VerticalCurvedList"/>
    <dgm:cxn modelId="{805E7F74-F1D7-4601-8202-D659832FC00C}" type="presParOf" srcId="{F00CD511-6DD1-4A54-AC15-A3A951365F22}" destId="{7E79E15C-C005-4B84-9066-5AAAE3727196}" srcOrd="0" destOrd="0" presId="urn:microsoft.com/office/officeart/2008/layout/VerticalCurvedList"/>
    <dgm:cxn modelId="{CD5B147C-C99D-49B4-B7F2-A0FE231898EA}" type="presParOf" srcId="{BF631C09-FC65-4B47-816F-657B0E56C91F}" destId="{9B8F85B9-37E5-4C90-8CA1-5E4E28DD8EF5}" srcOrd="5" destOrd="0" presId="urn:microsoft.com/office/officeart/2008/layout/VerticalCurvedList"/>
    <dgm:cxn modelId="{28CE50BC-C5E5-4539-A98A-EF7D3C7FB673}" type="presParOf" srcId="{BF631C09-FC65-4B47-816F-657B0E56C91F}" destId="{7CEBE0C6-5FCF-4636-815D-99396671D61D}" srcOrd="6" destOrd="0" presId="urn:microsoft.com/office/officeart/2008/layout/VerticalCurvedList"/>
    <dgm:cxn modelId="{D952F60C-4620-4102-99AF-51F59D15A473}" type="presParOf" srcId="{7CEBE0C6-5FCF-4636-815D-99396671D61D}" destId="{880267FC-1A35-4B46-96F5-58FCC58B96FF}" srcOrd="0" destOrd="0" presId="urn:microsoft.com/office/officeart/2008/layout/VerticalCurvedList"/>
    <dgm:cxn modelId="{C55D97D3-E061-4D4C-AB60-FD68E01021DF}" type="presParOf" srcId="{BF631C09-FC65-4B47-816F-657B0E56C91F}" destId="{B6CA0B2A-748C-43BD-AFF2-C9A5CBD50047}" srcOrd="7" destOrd="0" presId="urn:microsoft.com/office/officeart/2008/layout/VerticalCurvedList"/>
    <dgm:cxn modelId="{3C7B491E-6B4B-4096-9A5E-76871CADD80A}" type="presParOf" srcId="{BF631C09-FC65-4B47-816F-657B0E56C91F}" destId="{FE6A7BC3-0AD6-4413-A96B-FDE30BBF36CF}" srcOrd="8" destOrd="0" presId="urn:microsoft.com/office/officeart/2008/layout/VerticalCurvedList"/>
    <dgm:cxn modelId="{2DF42850-7DB0-478B-8DCC-D039A8C11F4C}" type="presParOf" srcId="{FE6A7BC3-0AD6-4413-A96B-FDE30BBF36CF}" destId="{3A2A455F-92BA-4A38-B98F-EF2C3FB2D42A}" srcOrd="0" destOrd="0" presId="urn:microsoft.com/office/officeart/2008/layout/VerticalCurvedList"/>
    <dgm:cxn modelId="{C7850EE1-D972-44D3-AFC8-DCC4060127F6}" type="presParOf" srcId="{BF631C09-FC65-4B47-816F-657B0E56C91F}" destId="{EACDA0F1-958B-4B40-B154-C53EE201476A}" srcOrd="9" destOrd="0" presId="urn:microsoft.com/office/officeart/2008/layout/VerticalCurvedList"/>
    <dgm:cxn modelId="{6BEEE954-E7C7-4DED-9A6A-D29EFD36ACF3}" type="presParOf" srcId="{BF631C09-FC65-4B47-816F-657B0E56C91F}" destId="{E14DE148-66E4-4A6A-9F55-EA84126507F2}" srcOrd="10" destOrd="0" presId="urn:microsoft.com/office/officeart/2008/layout/VerticalCurvedList"/>
    <dgm:cxn modelId="{7FA72E7C-0357-4B81-B5C9-09679BB0EABD}" type="presParOf" srcId="{E14DE148-66E4-4A6A-9F55-EA84126507F2}" destId="{27C5F1EF-8454-410D-908B-8DA6D0760AC8}" srcOrd="0" destOrd="0" presId="urn:microsoft.com/office/officeart/2008/layout/VerticalCurvedList"/>
    <dgm:cxn modelId="{5E59BD1C-5279-412C-9E8E-6E138C11A350}" type="presParOf" srcId="{BF631C09-FC65-4B47-816F-657B0E56C91F}" destId="{3B5EA159-EE14-4AAD-B0B1-617E4E15FDE4}" srcOrd="11" destOrd="0" presId="urn:microsoft.com/office/officeart/2008/layout/VerticalCurvedList"/>
    <dgm:cxn modelId="{04B72ADD-FBEE-4846-89D2-B044E7B1ADB7}" type="presParOf" srcId="{BF631C09-FC65-4B47-816F-657B0E56C91F}" destId="{0F411BA3-6945-48F8-A14F-9B08D929122E}" srcOrd="12" destOrd="0" presId="urn:microsoft.com/office/officeart/2008/layout/VerticalCurvedList"/>
    <dgm:cxn modelId="{BB4A451D-A87B-435E-B644-12E645FD6A9F}" type="presParOf" srcId="{0F411BA3-6945-48F8-A14F-9B08D929122E}" destId="{89979C85-DE24-449B-8DDF-23EC72F2A05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A0B9A-AB90-4815-A759-C62B45392E48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F74791-5886-463B-A9FC-93425FAE34EA}">
      <dsp:nvSpPr>
        <dsp:cNvPr id="0" name=""/>
        <dsp:cNvSpPr/>
      </dsp:nvSpPr>
      <dsp:spPr>
        <a:xfrm>
          <a:off x="434398" y="285347"/>
          <a:ext cx="7617019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课题背景</a:t>
          </a:r>
        </a:p>
      </dsp:txBody>
      <dsp:txXfrm>
        <a:off x="434398" y="285347"/>
        <a:ext cx="7617019" cy="570477"/>
      </dsp:txXfrm>
    </dsp:sp>
    <dsp:sp modelId="{6455FB14-B548-401D-B48D-9D78BE85D74B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DAA2D-C5C4-4910-9C3F-77609BE3E8C3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系统亮点</a:t>
          </a:r>
        </a:p>
      </dsp:txBody>
      <dsp:txXfrm>
        <a:off x="903654" y="1140954"/>
        <a:ext cx="7147763" cy="570477"/>
      </dsp:txXfrm>
    </dsp:sp>
    <dsp:sp modelId="{7E79E15C-C005-4B84-9066-5AAAE3727196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F85B9-37E5-4C90-8CA1-5E4E28DD8EF5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技术简介</a:t>
          </a:r>
        </a:p>
      </dsp:txBody>
      <dsp:txXfrm>
        <a:off x="1118233" y="1996562"/>
        <a:ext cx="6933183" cy="570477"/>
      </dsp:txXfrm>
    </dsp:sp>
    <dsp:sp modelId="{880267FC-1A35-4B46-96F5-58FCC58B96FF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A0B2A-748C-43BD-AFF2-C9A5CBD50047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功能模块</a:t>
          </a:r>
        </a:p>
      </dsp:txBody>
      <dsp:txXfrm>
        <a:off x="1118233" y="2851627"/>
        <a:ext cx="6933183" cy="570477"/>
      </dsp:txXfrm>
    </dsp:sp>
    <dsp:sp modelId="{3A2A455F-92BA-4A38-B98F-EF2C3FB2D42A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DA0F1-958B-4B40-B154-C53EE201476A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数据库设计</a:t>
          </a:r>
        </a:p>
      </dsp:txBody>
      <dsp:txXfrm>
        <a:off x="903654" y="3707235"/>
        <a:ext cx="7147763" cy="570477"/>
      </dsp:txXfrm>
    </dsp:sp>
    <dsp:sp modelId="{27C5F1EF-8454-410D-908B-8DA6D0760AC8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EA159-EE14-4AAD-B0B1-617E4E15FDE4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案例测试</a:t>
          </a:r>
        </a:p>
      </dsp:txBody>
      <dsp:txXfrm>
        <a:off x="434398" y="4562842"/>
        <a:ext cx="7617019" cy="570477"/>
      </dsp:txXfrm>
    </dsp:sp>
    <dsp:sp modelId="{89979C85-DE24-449B-8DDF-23EC72F2A054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35B90-8F2D-452B-AF0F-6EC2C3784016}" type="datetimeFigureOut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71862-E7A0-4D89-9003-6F0D9309C1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727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BD3488E-4B72-4271-A062-66EB3C62DC49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82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90F9-2CB0-46A3-8606-E0929D12FE2E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F0FC-F2D8-41AE-BB34-DBB6C502F592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3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A412-7979-4386-A297-DE35B31F07C8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21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75F5-7015-45F2-8085-1C7189C8EC0C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93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4878C-BBC2-460D-8C61-6358AE850866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8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EADDF-0685-4689-9814-E142A366250B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69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1C11-99C7-401A-8520-8376094000F5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64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2CD56-D3D6-4EAE-A6B1-85A68C824B55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05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C6A8-CC38-44D2-9AA8-C4AD256E0EC4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4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76D70E8-2D14-4EEC-BD58-A65DBC2AA441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107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91D2EFA6-C63A-41EB-9892-CC639FF999E3}" type="datetime1">
              <a:rPr lang="zh-CN" altLang="en-US" smtClean="0"/>
              <a:t>2017/5/24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4B244D3-D1CD-4A9D-87F1-F3C7E4EB51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44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MEAN</a:t>
            </a:r>
            <a:r>
              <a:rPr lang="zh-CN" altLang="en-US" dirty="0"/>
              <a:t>的</a:t>
            </a:r>
            <a:br>
              <a:rPr lang="en-US" altLang="zh-CN" dirty="0"/>
            </a:br>
            <a:r>
              <a:rPr lang="zh-CN" altLang="en-US" dirty="0"/>
              <a:t>校园二手交易系统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13</a:t>
            </a:r>
            <a:r>
              <a:rPr lang="zh-CN" altLang="en-US" dirty="0"/>
              <a:t>级计科</a:t>
            </a:r>
            <a:r>
              <a:rPr lang="en-US" altLang="zh-CN" dirty="0"/>
              <a:t>2</a:t>
            </a:r>
            <a:r>
              <a:rPr lang="zh-CN" altLang="en-US" dirty="0"/>
              <a:t>班 沈晖莹</a:t>
            </a:r>
          </a:p>
        </p:txBody>
      </p:sp>
    </p:spTree>
    <p:extLst>
      <p:ext uri="{BB962C8B-B14F-4D97-AF65-F5344CB8AC3E}">
        <p14:creationId xmlns:p14="http://schemas.microsoft.com/office/powerpoint/2010/main" val="3911894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76656" y="2011680"/>
            <a:ext cx="9525825" cy="4088214"/>
            <a:chOff x="676656" y="2011680"/>
            <a:chExt cx="9525825" cy="40882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656" y="2011680"/>
              <a:ext cx="9525825" cy="371888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676656" y="5730562"/>
              <a:ext cx="9525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5 </a:t>
              </a:r>
              <a:r>
                <a:rPr lang="zh-CN" altLang="en-US" dirty="0"/>
                <a:t>数据库中的</a:t>
              </a:r>
              <a:r>
                <a:rPr lang="en-US" altLang="zh-CN" dirty="0"/>
                <a:t>users</a:t>
              </a:r>
              <a:r>
                <a:rPr lang="zh-CN" altLang="en-US" dirty="0"/>
                <a:t>集合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4269921" y="2098221"/>
            <a:ext cx="3616779" cy="277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标注: 弯曲线形(带强调线) 10"/>
          <p:cNvSpPr/>
          <p:nvPr/>
        </p:nvSpPr>
        <p:spPr>
          <a:xfrm>
            <a:off x="6629399" y="938893"/>
            <a:ext cx="4082143" cy="39515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6384"/>
              <a:gd name="adj6" fmla="val -491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数据库中保存加密处理后的密码</a:t>
            </a:r>
          </a:p>
        </p:txBody>
      </p:sp>
    </p:spTree>
    <p:extLst>
      <p:ext uri="{BB962C8B-B14F-4D97-AF65-F5344CB8AC3E}">
        <p14:creationId xmlns:p14="http://schemas.microsoft.com/office/powerpoint/2010/main" val="380079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测试案例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——</a:t>
            </a:r>
            <a:r>
              <a:rPr lang="zh-CN" altLang="en-US" dirty="0"/>
              <a:t>按照页面结构进行测试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7" name="矩形 6"/>
          <p:cNvSpPr/>
          <p:nvPr/>
        </p:nvSpPr>
        <p:spPr>
          <a:xfrm rot="16200000">
            <a:off x="-22750" y="3292218"/>
            <a:ext cx="1136903" cy="2436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674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1.</a:t>
            </a:r>
            <a:r>
              <a:rPr lang="zh-CN" altLang="en-US" dirty="0"/>
              <a:t>物品浏览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物品浏览是所有用户（包括未注册用户）的基本功能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分为</a:t>
            </a:r>
            <a:r>
              <a:rPr lang="zh-CN" altLang="zh-CN" b="1" dirty="0"/>
              <a:t>物品列表</a:t>
            </a:r>
            <a:r>
              <a:rPr lang="zh-CN" altLang="zh-CN" dirty="0"/>
              <a:t>、</a:t>
            </a:r>
            <a:r>
              <a:rPr lang="zh-CN" altLang="zh-CN" b="1" dirty="0"/>
              <a:t>物品详情</a:t>
            </a:r>
            <a:r>
              <a:rPr lang="zh-CN" altLang="zh-CN" dirty="0"/>
              <a:t>和</a:t>
            </a:r>
            <a:r>
              <a:rPr lang="zh-CN" altLang="zh-CN" b="1" dirty="0"/>
              <a:t>关键字搜索</a:t>
            </a:r>
            <a:r>
              <a:rPr lang="zh-CN" altLang="zh-CN" dirty="0"/>
              <a:t>三种浏览方式。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5" name="矩形 4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60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1.1 </a:t>
            </a:r>
            <a:r>
              <a:rPr lang="zh-CN" altLang="en-US" dirty="0"/>
              <a:t>物品列表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392136" y="1655657"/>
            <a:ext cx="7449912" cy="4517008"/>
            <a:chOff x="2392136" y="1655657"/>
            <a:chExt cx="7449912" cy="4517008"/>
          </a:xfrm>
        </p:grpSpPr>
        <p:pic>
          <p:nvPicPr>
            <p:cNvPr id="4" name="图片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392136" y="1655657"/>
              <a:ext cx="7449912" cy="4096335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392136" y="5803333"/>
              <a:ext cx="7449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6 </a:t>
              </a:r>
              <a:r>
                <a:rPr lang="zh-CN" altLang="en-US" dirty="0"/>
                <a:t>出售物品列表界面</a:t>
              </a:r>
            </a:p>
          </p:txBody>
        </p:sp>
      </p:grp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8" name="矩形 7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31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1.2 </a:t>
            </a:r>
            <a:r>
              <a:rPr lang="zh-CN" altLang="en-US" dirty="0"/>
              <a:t>关键字搜索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54186" y="1986643"/>
            <a:ext cx="8578850" cy="3093482"/>
            <a:chOff x="657224" y="2043793"/>
            <a:chExt cx="8578850" cy="3093482"/>
          </a:xfrm>
        </p:grpSpPr>
        <p:pic>
          <p:nvPicPr>
            <p:cNvPr id="4" name="图片 3"/>
            <p:cNvPicPr/>
            <p:nvPr/>
          </p:nvPicPr>
          <p:blipFill rotWithShape="1">
            <a:blip r:embed="rId2"/>
            <a:srcRect t="-1" b="46983"/>
            <a:stretch/>
          </p:blipFill>
          <p:spPr bwMode="auto">
            <a:xfrm>
              <a:off x="657224" y="2043793"/>
              <a:ext cx="8578850" cy="2667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657224" y="4767943"/>
              <a:ext cx="8578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7 </a:t>
              </a:r>
              <a:r>
                <a:rPr lang="zh-CN" altLang="zh-CN" dirty="0"/>
                <a:t>使用“牛仔”关键字和“衣物”类别的搜索结果</a:t>
              </a:r>
              <a:endParaRPr lang="zh-CN" altLang="en-US" dirty="0"/>
            </a:p>
          </p:txBody>
        </p:sp>
      </p:grp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8" name="矩形 7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4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1.3 </a:t>
            </a:r>
            <a:r>
              <a:rPr lang="zh-CN" altLang="en-US" dirty="0"/>
              <a:t>物品详情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57224" y="1729740"/>
            <a:ext cx="8612309" cy="3472849"/>
            <a:chOff x="657224" y="1729740"/>
            <a:chExt cx="8612309" cy="3472849"/>
          </a:xfrm>
        </p:grpSpPr>
        <p:pic>
          <p:nvPicPr>
            <p:cNvPr id="4" name="图片 3"/>
            <p:cNvPicPr/>
            <p:nvPr/>
          </p:nvPicPr>
          <p:blipFill rotWithShape="1">
            <a:blip r:embed="rId2"/>
            <a:srcRect b="36605"/>
            <a:stretch/>
          </p:blipFill>
          <p:spPr bwMode="auto">
            <a:xfrm>
              <a:off x="657224" y="1729740"/>
              <a:ext cx="8612309" cy="320148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657224" y="4833257"/>
              <a:ext cx="8612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8 </a:t>
              </a:r>
              <a:r>
                <a:rPr lang="zh-CN" altLang="zh-CN" dirty="0"/>
                <a:t>物品详情</a:t>
              </a:r>
              <a:r>
                <a:rPr lang="zh-CN" altLang="en-US" dirty="0"/>
                <a:t>页面</a:t>
              </a:r>
              <a:r>
                <a:rPr lang="zh-CN" altLang="zh-CN" dirty="0"/>
                <a:t>，点击图片可放大</a:t>
              </a:r>
              <a:endParaRPr lang="zh-CN" altLang="en-US" dirty="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080" y="3510642"/>
            <a:ext cx="5096420" cy="2988129"/>
          </a:xfrm>
          <a:prstGeom prst="rect">
            <a:avLst/>
          </a:prstGeom>
        </p:spPr>
      </p:pic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9" name="矩形 8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645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2. </a:t>
            </a:r>
            <a:r>
              <a:rPr lang="zh-CN" altLang="en-US" dirty="0"/>
              <a:t>注册登录模块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897870" y="1828800"/>
            <a:ext cx="3208564" cy="3971760"/>
            <a:chOff x="1897870" y="1828800"/>
            <a:chExt cx="3208564" cy="397176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6741" y="1828800"/>
              <a:ext cx="3150822" cy="3592183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897870" y="5431228"/>
              <a:ext cx="320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9 </a:t>
              </a:r>
              <a:r>
                <a:rPr lang="zh-CN" altLang="en-US" dirty="0"/>
                <a:t>新用户注册页面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18307" y="2306515"/>
            <a:ext cx="3296905" cy="3494045"/>
            <a:chOff x="6718307" y="2306515"/>
            <a:chExt cx="3296905" cy="349404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8307" y="2306515"/>
              <a:ext cx="3296905" cy="3114468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6762477" y="5431228"/>
              <a:ext cx="320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10 </a:t>
              </a:r>
              <a:r>
                <a:rPr lang="zh-CN" altLang="en-US" dirty="0"/>
                <a:t>已注册用户登录页面</a:t>
              </a:r>
            </a:p>
          </p:txBody>
        </p:sp>
      </p:grp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12" name="矩形 11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0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63460" y="1520917"/>
            <a:ext cx="8535597" cy="2287983"/>
            <a:chOff x="657224" y="2076088"/>
            <a:chExt cx="8535597" cy="2287983"/>
          </a:xfrm>
        </p:grpSpPr>
        <p:pic>
          <p:nvPicPr>
            <p:cNvPr id="4" name="图片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7224" y="2076088"/>
              <a:ext cx="8535597" cy="191865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657224" y="3994739"/>
              <a:ext cx="8535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11 </a:t>
              </a:r>
              <a:r>
                <a:rPr lang="zh-CN" altLang="en-US" dirty="0"/>
                <a:t>注册成功或登录后跳转到已登录的首页</a:t>
              </a:r>
            </a:p>
          </p:txBody>
        </p:sp>
      </p:grp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</p:spTree>
    <p:extLst>
      <p:ext uri="{BB962C8B-B14F-4D97-AF65-F5344CB8AC3E}">
        <p14:creationId xmlns:p14="http://schemas.microsoft.com/office/powerpoint/2010/main" val="217856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3. </a:t>
            </a:r>
            <a:r>
              <a:rPr lang="zh-CN" altLang="en-US" dirty="0"/>
              <a:t>发布物品信息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75805" y="1718341"/>
            <a:ext cx="7335612" cy="4670545"/>
            <a:chOff x="657224" y="1857134"/>
            <a:chExt cx="7335612" cy="4670545"/>
          </a:xfrm>
        </p:grpSpPr>
        <p:pic>
          <p:nvPicPr>
            <p:cNvPr id="4" name="图片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7224" y="1857134"/>
              <a:ext cx="7335612" cy="430121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57224" y="6158347"/>
              <a:ext cx="7335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12 </a:t>
              </a:r>
              <a:r>
                <a:rPr lang="zh-CN" altLang="zh-CN" dirty="0"/>
                <a:t>发布物品信息的界面</a:t>
              </a:r>
              <a:endParaRPr lang="zh-CN" altLang="en-US" dirty="0"/>
            </a:p>
          </p:txBody>
        </p:sp>
      </p:grp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8" name="矩形 7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01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4. </a:t>
            </a:r>
            <a:r>
              <a:rPr lang="zh-CN" altLang="en-US" dirty="0"/>
              <a:t>发起交易请求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926783" y="1969952"/>
            <a:ext cx="8233655" cy="2324496"/>
            <a:chOff x="657224" y="2010773"/>
            <a:chExt cx="8233655" cy="2324496"/>
          </a:xfrm>
        </p:grpSpPr>
        <p:pic>
          <p:nvPicPr>
            <p:cNvPr id="4" name="图片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7224" y="2010773"/>
              <a:ext cx="8233655" cy="1955164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57224" y="3965937"/>
              <a:ext cx="8233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13 </a:t>
              </a:r>
              <a:r>
                <a:rPr lang="zh-CN" altLang="zh-CN" dirty="0"/>
                <a:t>点击交易后系统生成交易订单并返回提示</a:t>
              </a:r>
              <a:endParaRPr lang="zh-CN" altLang="en-US" dirty="0"/>
            </a:p>
          </p:txBody>
        </p:sp>
      </p:grp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8" name="矩形 7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93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竖排标题 4"/>
          <p:cNvSpPr>
            <a:spLocks noGrp="1"/>
          </p:cNvSpPr>
          <p:nvPr>
            <p:ph type="title" orient="vert"/>
          </p:nvPr>
        </p:nvSpPr>
        <p:spPr>
          <a:xfrm>
            <a:off x="771525" y="710292"/>
            <a:ext cx="2628900" cy="5418667"/>
          </a:xfrm>
        </p:spPr>
        <p:txBody>
          <a:bodyPr/>
          <a:lstStyle/>
          <a:p>
            <a:pPr algn="ctr"/>
            <a:r>
              <a:rPr lang="zh-CN" altLang="en-US" dirty="0"/>
              <a:t>目录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436829437"/>
              </p:ext>
            </p:extLst>
          </p:nvPr>
        </p:nvGraphicFramePr>
        <p:xfrm>
          <a:off x="3200400" y="71029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06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5. </a:t>
            </a:r>
            <a:r>
              <a:rPr lang="zh-CN" altLang="en-US" dirty="0"/>
              <a:t>个人中心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62473" y="2157731"/>
            <a:ext cx="2962275" cy="3541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62473" y="5584371"/>
            <a:ext cx="307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14 </a:t>
            </a:r>
            <a:r>
              <a:rPr lang="zh-CN" altLang="zh-CN" dirty="0"/>
              <a:t>个人中心的所有功能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7" name="矩形 6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56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5.1 </a:t>
            </a:r>
            <a:r>
              <a:rPr lang="zh-CN" altLang="en-US" dirty="0"/>
              <a:t>物品管理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58154" y="1953623"/>
            <a:ext cx="6770914" cy="36757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58154" y="5461907"/>
            <a:ext cx="684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15 </a:t>
            </a:r>
            <a:r>
              <a:rPr lang="zh-CN" altLang="zh-CN" dirty="0"/>
              <a:t>“我的出售物品”管理页面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7" name="矩形 6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380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5.2 </a:t>
            </a:r>
            <a:r>
              <a:rPr lang="zh-CN" altLang="en-US" dirty="0"/>
              <a:t>账号管理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34986" y="1978635"/>
            <a:ext cx="3233058" cy="3176259"/>
            <a:chOff x="4384221" y="1740580"/>
            <a:chExt cx="3233058" cy="3176259"/>
          </a:xfrm>
        </p:grpSpPr>
        <p:pic>
          <p:nvPicPr>
            <p:cNvPr id="4" name="图片 3"/>
            <p:cNvPicPr/>
            <p:nvPr/>
          </p:nvPicPr>
          <p:blipFill rotWithShape="1">
            <a:blip r:embed="rId2"/>
            <a:srcRect l="28415" r="29530"/>
            <a:stretch/>
          </p:blipFill>
          <p:spPr>
            <a:xfrm>
              <a:off x="4384221" y="1740580"/>
              <a:ext cx="3233058" cy="274161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384221" y="4547507"/>
              <a:ext cx="3233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17 </a:t>
              </a:r>
              <a:r>
                <a:rPr lang="zh-CN" altLang="en-US" dirty="0"/>
                <a:t>个人资料的修改页面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23214" y="1854880"/>
            <a:ext cx="3326948" cy="3300014"/>
            <a:chOff x="6841671" y="1731125"/>
            <a:chExt cx="3326948" cy="33000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1252" y="1731125"/>
              <a:ext cx="3307367" cy="286536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6841671" y="4661807"/>
              <a:ext cx="3322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18 </a:t>
              </a:r>
              <a:r>
                <a:rPr lang="zh-CN" altLang="en-US" dirty="0"/>
                <a:t>修改后跳转到查看页面</a:t>
              </a:r>
            </a:p>
          </p:txBody>
        </p:sp>
      </p:grp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11" name="矩形 10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421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5.3 </a:t>
            </a:r>
            <a:r>
              <a:rPr lang="zh-CN" altLang="en-US" dirty="0"/>
              <a:t>交易订单管理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86991" y="1728968"/>
            <a:ext cx="11713240" cy="3498114"/>
            <a:chOff x="186991" y="1728968"/>
            <a:chExt cx="11713240" cy="3498114"/>
          </a:xfrm>
        </p:grpSpPr>
        <p:pic>
          <p:nvPicPr>
            <p:cNvPr id="4" name="图片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86991" y="1728968"/>
              <a:ext cx="11713240" cy="312878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69421" y="4857750"/>
              <a:ext cx="11630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19 </a:t>
              </a:r>
              <a:r>
                <a:rPr lang="zh-CN" altLang="zh-CN" dirty="0"/>
                <a:t>账号“</a:t>
              </a:r>
              <a:r>
                <a:rPr lang="en-US" altLang="zh-CN" dirty="0"/>
                <a:t>huiying</a:t>
              </a:r>
              <a:r>
                <a:rPr lang="zh-CN" altLang="zh-CN" dirty="0"/>
                <a:t>”的交易请求</a:t>
              </a:r>
              <a:endParaRPr lang="zh-CN" altLang="en-US" dirty="0"/>
            </a:p>
          </p:txBody>
        </p:sp>
      </p:grp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8" name="矩形 7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8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75657" y="303973"/>
            <a:ext cx="9811902" cy="5396638"/>
            <a:chOff x="1175657" y="303973"/>
            <a:chExt cx="9811902" cy="5396638"/>
          </a:xfrm>
        </p:grpSpPr>
        <p:pic>
          <p:nvPicPr>
            <p:cNvPr id="4" name="图片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91987" y="303973"/>
              <a:ext cx="9795572" cy="503547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175657" y="5331279"/>
              <a:ext cx="9805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20 </a:t>
              </a:r>
              <a:r>
                <a:rPr lang="zh-CN" altLang="en-US" dirty="0"/>
                <a:t>交易订单详情页面</a:t>
              </a:r>
            </a:p>
          </p:txBody>
        </p:sp>
      </p:grp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</p:spTree>
    <p:extLst>
      <p:ext uri="{BB962C8B-B14F-4D97-AF65-F5344CB8AC3E}">
        <p14:creationId xmlns:p14="http://schemas.microsoft.com/office/powerpoint/2010/main" val="2146488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谢谢老师！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10803309" cy="1641420"/>
          </a:xfrm>
        </p:spPr>
        <p:txBody>
          <a:bodyPr>
            <a:normAutofit fontScale="47500" lnSpcReduction="20000"/>
          </a:bodyPr>
          <a:lstStyle/>
          <a:p>
            <a:pPr algn="r"/>
            <a:endParaRPr lang="en-US" altLang="zh-CN" dirty="0"/>
          </a:p>
          <a:p>
            <a:pPr algn="r"/>
            <a:endParaRPr lang="en-US" altLang="zh-CN" dirty="0"/>
          </a:p>
          <a:p>
            <a:pPr algn="r"/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zh-CN" altLang="en-US" dirty="0"/>
              <a:t>沈晖莹（</a:t>
            </a:r>
            <a:r>
              <a:rPr lang="en-US" altLang="zh-CN" dirty="0"/>
              <a:t>13</a:t>
            </a:r>
            <a:r>
              <a:rPr lang="zh-CN" altLang="en-US" dirty="0"/>
              <a:t>级计科</a:t>
            </a:r>
            <a:r>
              <a:rPr lang="en-US" altLang="zh-CN" dirty="0"/>
              <a:t>2</a:t>
            </a:r>
            <a:r>
              <a:rPr lang="zh-CN" altLang="en-US" dirty="0"/>
              <a:t>班）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</p:spTree>
    <p:extLst>
      <p:ext uri="{BB962C8B-B14F-4D97-AF65-F5344CB8AC3E}">
        <p14:creationId xmlns:p14="http://schemas.microsoft.com/office/powerpoint/2010/main" val="68066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课题背景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学生闲置物品多；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线下的二手交易市场存在规模小、信息滞后、持续时间短等限制；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学生热衷于通过网络渠道获取信息；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学生群体具有地域集中、需求物品相似等有利条件；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在网络时代下，如果将传统的二手交易市场与现代的网络科技结合在一起，将会更便于用户进行二手交易。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5" name="矩形 4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68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系统亮点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实现响应式布局；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整个应用只使用一种语言；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整个应用的所有部分都使用</a:t>
            </a:r>
            <a:r>
              <a:rPr lang="en-US" altLang="zh-CN" dirty="0"/>
              <a:t>MVC</a:t>
            </a:r>
            <a:r>
              <a:rPr lang="zh-CN" altLang="en-US" dirty="0"/>
              <a:t>架构；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前后端分离，使用</a:t>
            </a:r>
            <a:r>
              <a:rPr lang="en-US" altLang="zh-CN" dirty="0"/>
              <a:t>JSON</a:t>
            </a:r>
            <a:r>
              <a:rPr lang="zh-CN" altLang="en-US" dirty="0"/>
              <a:t>对象来进行数据封装，端口采用</a:t>
            </a:r>
            <a:r>
              <a:rPr lang="en-US" altLang="zh-CN" dirty="0"/>
              <a:t>REST</a:t>
            </a:r>
            <a:r>
              <a:rPr lang="zh-CN" altLang="zh-CN" dirty="0"/>
              <a:t>风格</a:t>
            </a:r>
            <a:r>
              <a:rPr lang="zh-CN" altLang="en-US" dirty="0"/>
              <a:t>的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5" name="矩形 4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71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响应式布局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57224" y="857251"/>
            <a:ext cx="10474779" cy="5306786"/>
            <a:chOff x="481692" y="359229"/>
            <a:chExt cx="10474779" cy="530678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3165" y="359229"/>
              <a:ext cx="2383306" cy="4229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9443" y="965746"/>
              <a:ext cx="3527954" cy="47002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692" y="1756890"/>
              <a:ext cx="6082393" cy="35662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10" name="矩形 9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00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使用</a:t>
            </a:r>
            <a:r>
              <a:rPr lang="en-US" altLang="zh-CN" dirty="0"/>
              <a:t>MVC</a:t>
            </a:r>
            <a:r>
              <a:rPr lang="zh-CN" altLang="en-US" dirty="0"/>
              <a:t>架构</a:t>
            </a:r>
          </a:p>
        </p:txBody>
      </p:sp>
      <p:cxnSp>
        <p:nvCxnSpPr>
          <p:cNvPr id="6" name="直接箭头连接符 5"/>
          <p:cNvCxnSpPr>
            <a:cxnSpLocks/>
            <a:stCxn id="4" idx="1"/>
            <a:endCxn id="7" idx="3"/>
          </p:cNvCxnSpPr>
          <p:nvPr/>
        </p:nvCxnSpPr>
        <p:spPr>
          <a:xfrm flipH="1">
            <a:off x="4678136" y="3123519"/>
            <a:ext cx="2004696" cy="1991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65514" y="4514850"/>
            <a:ext cx="301262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通过创建具体的文件夹对</a:t>
            </a:r>
            <a:r>
              <a:rPr lang="en-US" altLang="zh-CN" dirty="0"/>
              <a:t>JavaScript</a:t>
            </a:r>
            <a:r>
              <a:rPr lang="zh-CN" altLang="en-US" dirty="0"/>
              <a:t>文件按照某种逻辑顺序进行管理，从而实现</a:t>
            </a:r>
            <a:r>
              <a:rPr lang="en-US" altLang="zh-CN" dirty="0"/>
              <a:t>MVC</a:t>
            </a:r>
            <a:r>
              <a:rPr lang="zh-CN" altLang="en-US" dirty="0"/>
              <a:t>模式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12" name="矩形 11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682832" y="73478"/>
            <a:ext cx="3314700" cy="6444688"/>
            <a:chOff x="6682832" y="73478"/>
            <a:chExt cx="3314700" cy="644468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2832" y="73478"/>
              <a:ext cx="3310254" cy="610008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6682832" y="6148834"/>
              <a:ext cx="331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1 </a:t>
              </a:r>
              <a:r>
                <a:rPr lang="zh-CN" altLang="en-US" dirty="0"/>
                <a:t>项目的目录结构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94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技术简介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67693" y="2011680"/>
            <a:ext cx="8662688" cy="376618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MEAN</a:t>
            </a:r>
            <a:r>
              <a:rPr lang="zh-CN" altLang="zh-CN" dirty="0"/>
              <a:t>技术栈</a:t>
            </a:r>
            <a:endParaRPr lang="en-US" altLang="zh-CN" dirty="0"/>
          </a:p>
          <a:p>
            <a:pPr lvl="1"/>
            <a:r>
              <a:rPr lang="en-US" altLang="zh-CN" dirty="0"/>
              <a:t>MEAN=MongoDB+Express+AngularJS+Node.js</a:t>
            </a:r>
          </a:p>
          <a:p>
            <a:pPr lvl="1"/>
            <a:r>
              <a:rPr lang="en-US" altLang="zh-CN" dirty="0"/>
              <a:t>MEAN</a:t>
            </a:r>
            <a:r>
              <a:rPr lang="zh-CN" altLang="en-US" dirty="0"/>
              <a:t>堆栈由四种主要技术组成：</a:t>
            </a:r>
          </a:p>
          <a:p>
            <a:pPr lvl="2"/>
            <a:r>
              <a:rPr lang="en-US" altLang="zh-CN" i="0" dirty="0"/>
              <a:t>MongoDB——</a:t>
            </a:r>
            <a:r>
              <a:rPr lang="zh-CN" altLang="en-US" i="0" dirty="0"/>
              <a:t>数据库</a:t>
            </a:r>
          </a:p>
          <a:p>
            <a:pPr lvl="2"/>
            <a:r>
              <a:rPr lang="en-US" altLang="zh-CN" i="0" dirty="0"/>
              <a:t>Express——Web</a:t>
            </a:r>
            <a:r>
              <a:rPr lang="zh-CN" altLang="en-US" i="0" dirty="0"/>
              <a:t>框架</a:t>
            </a:r>
          </a:p>
          <a:p>
            <a:pPr lvl="2"/>
            <a:r>
              <a:rPr lang="en-US" altLang="zh-CN" i="0" dirty="0"/>
              <a:t>AngularJS——</a:t>
            </a:r>
            <a:r>
              <a:rPr lang="zh-CN" altLang="en-US" i="0" dirty="0"/>
              <a:t>前端框架</a:t>
            </a:r>
          </a:p>
          <a:p>
            <a:pPr lvl="2"/>
            <a:r>
              <a:rPr lang="en-US" altLang="zh-CN" i="0" dirty="0"/>
              <a:t>Node.js——Web</a:t>
            </a:r>
            <a:r>
              <a:rPr lang="zh-CN" altLang="en-US" i="0" dirty="0"/>
              <a:t>服务器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其他支持技术</a:t>
            </a:r>
            <a:endParaRPr lang="en-US" altLang="zh-CN" dirty="0"/>
          </a:p>
          <a:p>
            <a:pPr lvl="1"/>
            <a:r>
              <a:rPr lang="en-US" altLang="zh-CN" dirty="0"/>
              <a:t>Bootstrap——</a:t>
            </a:r>
            <a:r>
              <a:rPr lang="zh-CN" altLang="en-US" dirty="0"/>
              <a:t>前端开发框架</a:t>
            </a:r>
            <a:endParaRPr lang="en-US" altLang="zh-CN" dirty="0"/>
          </a:p>
          <a:p>
            <a:pPr lvl="1"/>
            <a:r>
              <a:rPr lang="en-US" altLang="zh-CN" dirty="0"/>
              <a:t>EJS——JavaScript</a:t>
            </a:r>
            <a:r>
              <a:rPr lang="zh-CN" altLang="en-US" dirty="0"/>
              <a:t>模板库</a:t>
            </a:r>
            <a:endParaRPr lang="en-US" altLang="zh-CN" dirty="0"/>
          </a:p>
          <a:p>
            <a:pPr lvl="1"/>
            <a:r>
              <a:rPr lang="en-US" altLang="zh-CN" dirty="0"/>
              <a:t>jQuery——JavaScript</a:t>
            </a:r>
            <a:r>
              <a:rPr lang="zh-CN" altLang="en-US" dirty="0"/>
              <a:t>框架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开发工具：</a:t>
            </a:r>
            <a:r>
              <a:rPr lang="en-US" altLang="zh-CN" dirty="0"/>
              <a:t>WebStorm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5" name="矩形 4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816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功能模块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44" y="1943756"/>
            <a:ext cx="6327134" cy="3439474"/>
          </a:xfrm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sp>
        <p:nvSpPr>
          <p:cNvPr id="6" name="矩形 5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04407" y="5383230"/>
            <a:ext cx="652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2 </a:t>
            </a:r>
            <a:r>
              <a:rPr lang="zh-CN" altLang="en-US" dirty="0"/>
              <a:t>已实现的功能模块</a:t>
            </a:r>
          </a:p>
        </p:txBody>
      </p:sp>
    </p:spTree>
    <p:extLst>
      <p:ext uri="{BB962C8B-B14F-4D97-AF65-F5344CB8AC3E}">
        <p14:creationId xmlns:p14="http://schemas.microsoft.com/office/powerpoint/2010/main" val="356965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数据库设计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MEAN</a:t>
            </a:r>
            <a:r>
              <a:rPr lang="zh-CN" altLang="en-US"/>
              <a:t>的校园二手交易系统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367893" y="836113"/>
            <a:ext cx="6959463" cy="5590272"/>
            <a:chOff x="4367893" y="836113"/>
            <a:chExt cx="6959463" cy="5590272"/>
          </a:xfrm>
        </p:grpSpPr>
        <p:pic>
          <p:nvPicPr>
            <p:cNvPr id="4" name="图片 3" descr="C:\Users\huiying\AppData\Local\Microsoft\Windows\INetCache\Content.Word\ER图.pn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7893" y="836113"/>
              <a:ext cx="6959463" cy="52209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4980214" y="6057053"/>
              <a:ext cx="5396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3 </a:t>
              </a:r>
              <a:r>
                <a:rPr lang="zh-CN" altLang="en-US" dirty="0"/>
                <a:t>本系统的</a:t>
              </a:r>
              <a:r>
                <a:rPr lang="en-US" altLang="zh-CN" dirty="0"/>
                <a:t>E-R</a:t>
              </a:r>
              <a:r>
                <a:rPr lang="zh-CN" altLang="en-US" dirty="0"/>
                <a:t>图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01150" y="2286044"/>
            <a:ext cx="3045170" cy="1885504"/>
            <a:chOff x="601150" y="2286044"/>
            <a:chExt cx="3045170" cy="18855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934" y="2286044"/>
              <a:ext cx="3032386" cy="147024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01150" y="3802216"/>
              <a:ext cx="3045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图</a:t>
              </a:r>
              <a:r>
                <a:rPr lang="en-US" altLang="zh-CN" dirty="0"/>
                <a:t>4 </a:t>
              </a:r>
              <a:r>
                <a:rPr lang="zh-CN" altLang="en-US" dirty="0"/>
                <a:t>数据库中的三个集合</a:t>
              </a:r>
            </a:p>
          </p:txBody>
        </p:sp>
      </p:grpSp>
      <p:sp>
        <p:nvSpPr>
          <p:cNvPr id="11" name="矩形 10"/>
          <p:cNvSpPr/>
          <p:nvPr/>
        </p:nvSpPr>
        <p:spPr>
          <a:xfrm rot="16200000">
            <a:off x="200025" y="1169882"/>
            <a:ext cx="8001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25762"/>
      </p:ext>
    </p:extLst>
  </p:cSld>
  <p:clrMapOvr>
    <a:masterClrMapping/>
  </p:clrMapOvr>
</p:sld>
</file>

<file path=ppt/theme/theme1.xml><?xml version="1.0" encoding="utf-8"?>
<a:theme xmlns:a="http://schemas.openxmlformats.org/drawingml/2006/main" name="大都市">
  <a:themeElements>
    <a:clrScheme name="大都市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大都市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大都市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TM03457491[[fn=大都市]]</Template>
  <TotalTime>151</TotalTime>
  <Words>678</Words>
  <Application>Microsoft Office PowerPoint</Application>
  <PresentationFormat>宽屏</PresentationFormat>
  <Paragraphs>105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宋体</vt:lpstr>
      <vt:lpstr>Arial</vt:lpstr>
      <vt:lpstr>Calibri Light</vt:lpstr>
      <vt:lpstr>Wingdings</vt:lpstr>
      <vt:lpstr>大都市</vt:lpstr>
      <vt:lpstr>基于MEAN的 校园二手交易系统</vt:lpstr>
      <vt:lpstr>目录</vt:lpstr>
      <vt:lpstr>  课题背景</vt:lpstr>
      <vt:lpstr>  系统亮点</vt:lpstr>
      <vt:lpstr>  响应式布局</vt:lpstr>
      <vt:lpstr>  使用MVC架构</vt:lpstr>
      <vt:lpstr>  技术简介</vt:lpstr>
      <vt:lpstr>  功能模块</vt:lpstr>
      <vt:lpstr>  数据库设计</vt:lpstr>
      <vt:lpstr>PowerPoint 演示文稿</vt:lpstr>
      <vt:lpstr>  测试案例</vt:lpstr>
      <vt:lpstr>  1.物品浏览</vt:lpstr>
      <vt:lpstr>  1.1 物品列表</vt:lpstr>
      <vt:lpstr>  1.2 关键字搜索</vt:lpstr>
      <vt:lpstr>  1.3 物品详情</vt:lpstr>
      <vt:lpstr>  2. 注册登录模块</vt:lpstr>
      <vt:lpstr>PowerPoint 演示文稿</vt:lpstr>
      <vt:lpstr>  3. 发布物品信息</vt:lpstr>
      <vt:lpstr>  4. 发起交易请求</vt:lpstr>
      <vt:lpstr>  5. 个人中心</vt:lpstr>
      <vt:lpstr>  5.1 物品管理</vt:lpstr>
      <vt:lpstr>  5.2 账号管理</vt:lpstr>
      <vt:lpstr>  5.3 交易订单管理</vt:lpstr>
      <vt:lpstr>PowerPoint 演示文稿</vt:lpstr>
      <vt:lpstr>谢谢老师！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基于MEAN的 校园二手交易系统</dc:title>
  <dc:creator>huiying shen</dc:creator>
  <cp:lastModifiedBy>huiying shen</cp:lastModifiedBy>
  <cp:revision>25</cp:revision>
  <dcterms:created xsi:type="dcterms:W3CDTF">2017-05-22T11:40:28Z</dcterms:created>
  <dcterms:modified xsi:type="dcterms:W3CDTF">2017-05-24T15:34:38Z</dcterms:modified>
</cp:coreProperties>
</file>